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3" r:id="rId3"/>
    <p:sldId id="259" r:id="rId4"/>
    <p:sldId id="261" r:id="rId5"/>
    <p:sldId id="262" r:id="rId6"/>
    <p:sldId id="263" r:id="rId7"/>
    <p:sldId id="267" r:id="rId8"/>
    <p:sldId id="268" r:id="rId9"/>
    <p:sldId id="269" r:id="rId10"/>
    <p:sldId id="271" r:id="rId11"/>
    <p:sldId id="274" r:id="rId12"/>
    <p:sldId id="275" r:id="rId13"/>
    <p:sldId id="277" r:id="rId14"/>
    <p:sldId id="289" r:id="rId15"/>
    <p:sldId id="279" r:id="rId16"/>
    <p:sldId id="278" r:id="rId17"/>
    <p:sldId id="281" r:id="rId18"/>
    <p:sldId id="276" r:id="rId19"/>
    <p:sldId id="293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71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9374-1F89-47A2-9B0F-5F5B4DC8C19F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B5D29-22E8-4C9F-AC2F-66D982FC22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40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5D29-22E8-4C9F-AC2F-66D982FC224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0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5D29-22E8-4C9F-AC2F-66D982FC224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6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5D29-22E8-4C9F-AC2F-66D982FC224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74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5D29-22E8-4C9F-AC2F-66D982FC224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30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5D29-22E8-4C9F-AC2F-66D982FC224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2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5D29-22E8-4C9F-AC2F-66D982FC224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08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5D29-22E8-4C9F-AC2F-66D982FC224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4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951C39-1D73-4D6B-A5E0-3DB096532827}" type="datetimeFigureOut">
              <a:rPr lang="ru-RU" smtClean="0"/>
              <a:t>14.04.2022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70FB67-BB7C-46D0-AD1F-D1C6DB9D28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Использование Су-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Джок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терапии в речевом развитии детей».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lvl="0">
              <a:buClr>
                <a:srgbClr val="31B6FD"/>
              </a:buClr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Терентьева А. В. </a:t>
            </a:r>
          </a:p>
          <a:p>
            <a:pPr lvl="0">
              <a:buClr>
                <a:srgbClr val="31B6FD"/>
              </a:buClr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воспитатель 1КК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3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251520" y="620688"/>
            <a:ext cx="3571180" cy="59766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– Джок </a:t>
            </a:r>
            <a:r>
              <a:rPr lang="ru-RU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эффективность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 применении наступает выраженный эффект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неправильное применение никогда не наносит вред- оно просто не эффективно;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Универсальность-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 Джок терапию могут использовать и педагоги в своей работе, и родители в домашних условиях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-для получения результата проводить стимуляцию биологически активных точек с помощью Су- Джок шариков (они свободно продаются в аптеках и не требуют больших затрат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метода для каждого человека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5321300" y="1844675"/>
            <a:ext cx="3643188" cy="4240213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рук улучшает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кровоснабжение всего организма, в частности, головного мозга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способствует расслаблению, возвращая хорошее самочувствие, уравновешенность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укрепляет здоровье и препятствует развитию нарушений в организме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благоприятствует восстановлению нарушенных функций.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2956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Инструменты Су-</a:t>
            </a:r>
            <a:r>
              <a:rPr lang="ru-RU" dirty="0" err="1" smtClean="0">
                <a:solidFill>
                  <a:srgbClr val="FF0000"/>
                </a:solidFill>
              </a:rPr>
              <a:t>Джок</a:t>
            </a:r>
            <a:r>
              <a:rPr lang="ru-RU" dirty="0" smtClean="0">
                <a:solidFill>
                  <a:srgbClr val="FF0000"/>
                </a:solidFill>
              </a:rPr>
              <a:t> терапии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833" y="1667912"/>
            <a:ext cx="7408333" cy="4425355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Массажный мячик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Массажный шарик 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Массажный валик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Массажное колечко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91056"/>
            <a:ext cx="1152128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48" y="2824172"/>
            <a:ext cx="1219744" cy="1020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43" y="3876675"/>
            <a:ext cx="1124744" cy="1124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01419"/>
            <a:ext cx="125913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704856" cy="630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</a:p>
          <a:p>
            <a:pPr algn="ctr"/>
            <a:endParaRPr lang="ru-RU" altLang="ru-RU" sz="2400" b="1" kern="0" dirty="0" smtClean="0">
              <a:solidFill>
                <a:srgbClr val="333399"/>
              </a:solidFill>
              <a:latin typeface="Times New Roman"/>
              <a:cs typeface="Times New Roman"/>
            </a:endParaRPr>
          </a:p>
          <a:p>
            <a:pPr algn="ctr"/>
            <a:r>
              <a:rPr lang="ru-RU" altLang="ru-RU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ru-RU" alt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шариком.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-вращение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массажного шарика между ладонями по часовой стрелке и против часовой стрелки (круговые движения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-катать в ладонях вперёд и назад по всей поверхности (прямые движения);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попеременно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сжимать шарик кончиками пальцев;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сжимать шарик в кулачок от 5 до 10 раз, затем раскрыть ладонь полностью, разведя пальцы в стороны удерживать его в центре ладони 5 или 10 секунд (точечные движения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i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эластичным кольцом. </a:t>
            </a:r>
            <a:endParaRPr lang="ru-RU" altLang="ru-RU" sz="2400" b="1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Кольцо нужно надеть на палец и провести массаж зоны соответствующей пораженной части тела, до ее покраснения и появлении ощущения тепла. Эту процедуру необходимо повторять несколько раз в день.</a:t>
            </a:r>
          </a:p>
          <a:p>
            <a:pPr marL="342900" lvl="0" indent="-34290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0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7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4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Массаж Су-</a:t>
            </a:r>
            <a:r>
              <a:rPr lang="ru-RU" altLang="ru-RU" sz="40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Джок</a:t>
            </a:r>
            <a:r>
              <a:rPr lang="ru-RU" altLang="ru-RU" sz="4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мячиками</a:t>
            </a:r>
            <a:r>
              <a:rPr lang="ru-RU" altLang="ru-RU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644008" y="1591056"/>
            <a:ext cx="4320480" cy="5078304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lnSpc>
                <a:spcPct val="115000"/>
              </a:lnSpc>
              <a:spcAft>
                <a:spcPct val="0"/>
              </a:spcAft>
              <a:buClrTx/>
              <a:buSzTx/>
              <a:buNone/>
            </a:pPr>
            <a:endParaRPr lang="ru-RU" altLang="ru-RU" sz="24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мячом круги катаю,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Взад - вперед его гоняю.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поглажу я ладошку.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я сметаю крошку,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сожму его немножко,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сжимает лапу кошка,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пальцем мяч прижму,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другой рукой начну.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57083"/>
            <a:ext cx="3909120" cy="5212160"/>
          </a:xfrm>
        </p:spPr>
      </p:pic>
    </p:spTree>
    <p:extLst>
      <p:ext uri="{BB962C8B-B14F-4D97-AF65-F5344CB8AC3E}">
        <p14:creationId xmlns:p14="http://schemas.microsoft.com/office/powerpoint/2010/main" val="423399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0336" y="1556792"/>
            <a:ext cx="3946652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катаю свой орех, чтобы был круглее всех.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катаю колобок, будет круглый каждый бок.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2876" y="589454"/>
            <a:ext cx="495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шариками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793"/>
            <a:ext cx="4203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 - колючий серый еж, и на шарик я похож.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2625565" cy="3665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Су-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валиками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сороконожек очень много ножек.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бегут они , бегут.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устают.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6" y="1772816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8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kern="0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Массаж Су-</a:t>
            </a:r>
            <a:r>
              <a:rPr lang="ru-RU" altLang="ru-RU" sz="3600" b="1" kern="0" dirty="0" err="1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Джок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 колечками</a:t>
            </a:r>
            <a:r>
              <a:rPr lang="ru-RU" altLang="ru-RU" sz="2700" b="1" kern="0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altLang="ru-RU" sz="2700" b="1" kern="0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28" name="Объект 27"/>
          <p:cNvSpPr>
            <a:spLocks noGrp="1"/>
          </p:cNvSpPr>
          <p:nvPr>
            <p:ph sz="quarter" idx="13"/>
          </p:nvPr>
        </p:nvSpPr>
        <p:spPr>
          <a:xfrm>
            <a:off x="4751512" y="2132856"/>
            <a:ext cx="4079304" cy="4536504"/>
          </a:xfrm>
        </p:spPr>
        <p:txBody>
          <a:bodyPr>
            <a:normAutofit fontScale="25000" lnSpcReduction="20000"/>
          </a:bodyPr>
          <a:lstStyle/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– два – три – четыре – пять,    </a:t>
            </a:r>
            <a:r>
              <a:rPr lang="ru-RU" altLang="ru-RU" sz="8000" b="1" i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/разгибать пальцы по одному/</a:t>
            </a:r>
            <a:endParaRPr lang="ru-RU" altLang="ru-RU" sz="80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Вышли пальцы погулять,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самый сильный, самый толстый и большой.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для того, чтоб показывать его.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самый длинный и стоит он в середине.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пальчик безымянный, он избалованный самый.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мизинчик, хоть и мал, очень ловок и удал.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5004048" y="2420888"/>
            <a:ext cx="4320480" cy="4437112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endParaRPr lang="ru-RU" altLang="ru-RU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0" name="Содержимое 5"/>
          <p:cNvSpPr>
            <a:spLocks noGrp="1"/>
          </p:cNvSpPr>
          <p:nvPr/>
        </p:nvSpPr>
        <p:spPr bwMode="auto">
          <a:xfrm>
            <a:off x="4860032" y="2708920"/>
            <a:ext cx="367240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Содержимое 5"/>
          <p:cNvSpPr>
            <a:spLocks noGrp="1"/>
          </p:cNvSpPr>
          <p:nvPr/>
        </p:nvSpPr>
        <p:spPr bwMode="auto">
          <a:xfrm>
            <a:off x="4932040" y="2060848"/>
            <a:ext cx="4211960" cy="427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0" y="1880344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8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700" b="1" kern="0" dirty="0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altLang="ru-RU" sz="2700" b="1" kern="0" dirty="0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</a:br>
            <a:r>
              <a:rPr lang="ru-RU" altLang="ru-RU" sz="2700" b="1" kern="0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altLang="ru-RU" sz="2700" b="1" kern="0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</a:br>
            <a:r>
              <a:rPr lang="ru-RU" altLang="ru-RU" sz="4000" b="1" kern="0" dirty="0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Использование </a:t>
            </a:r>
            <a:r>
              <a:rPr lang="ru-RU" altLang="ru-RU" sz="4000" b="1" kern="0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Су–</a:t>
            </a:r>
            <a:r>
              <a:rPr lang="ru-RU" altLang="ru-RU" sz="4000" b="1" kern="0" dirty="0" err="1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Джок</a:t>
            </a:r>
            <a:r>
              <a:rPr lang="ru-RU" altLang="ru-RU" sz="4000" b="1" kern="0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altLang="ru-RU" sz="4000" b="1" kern="0" dirty="0" smtClean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колечек </a:t>
            </a:r>
            <a:r>
              <a:rPr lang="ru-RU" altLang="ru-RU" sz="4000" b="1" kern="0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для развития памяти и внимания</a:t>
            </a:r>
            <a:r>
              <a:rPr lang="ru-RU" altLang="ru-RU" sz="3600" b="1" kern="0" dirty="0">
                <a:solidFill>
                  <a:srgbClr val="7030A0"/>
                </a:solidFill>
                <a:latin typeface="Calibri" pitchFamily="34" charset="0"/>
                <a:ea typeface="+mn-ea"/>
                <a:cs typeface="Times New Roman"/>
              </a:rPr>
              <a:t/>
            </a:r>
            <a:br>
              <a:rPr lang="ru-RU" altLang="ru-RU" sz="3600" b="1" kern="0" dirty="0">
                <a:solidFill>
                  <a:srgbClr val="7030A0"/>
                </a:solidFill>
                <a:latin typeface="Calibri" pitchFamily="34" charset="0"/>
                <a:ea typeface="+mn-ea"/>
                <a:cs typeface="Times New Roman"/>
              </a:rPr>
            </a:b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66280" y="2132856"/>
            <a:ext cx="3960440" cy="4248472"/>
          </a:xfrm>
        </p:spPr>
        <p:txBody>
          <a:bodyPr>
            <a:normAutofit fontScale="25000" lnSpcReduction="20000"/>
          </a:bodyPr>
          <a:lstStyle/>
          <a:p>
            <a:pPr marL="0" lvl="0" indent="0" algn="just" eaLnBrk="0" fontAlgn="base" hangingPunct="0">
              <a:lnSpc>
                <a:spcPct val="115000"/>
              </a:lnSpc>
              <a:spcAft>
                <a:spcPct val="0"/>
              </a:spcAft>
              <a:buClrTx/>
              <a:buSzTx/>
              <a:buNone/>
            </a:pPr>
            <a:endParaRPr lang="ru-RU" altLang="ru-RU" sz="2800" b="1" kern="0" dirty="0">
              <a:solidFill>
                <a:srgbClr val="7030A0"/>
              </a:solidFill>
              <a:latin typeface="Calibri" pitchFamily="34" charset="0"/>
              <a:cs typeface="Times New Roman"/>
            </a:endParaRP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96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</a:t>
            </a:r>
            <a:r>
              <a:rPr lang="ru-RU" altLang="ru-RU" sz="96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endParaRPr lang="ru-RU" altLang="ru-RU" sz="96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8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</a:t>
            </a: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инструкцию: надень колечко на мизинец правой руки, возьми шарик в правую руку и спрячь за спину и т.д.; </a:t>
            </a:r>
            <a:endParaRPr lang="ru-RU" altLang="ru-RU" sz="8000" b="1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endParaRPr lang="ru-RU" altLang="ru-RU" sz="80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80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закрывает глаза, взрослый надевает колечко на любой его палец, а тот должен назвать, на какой палец какой руки надето кольцо.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ru-RU" altLang="ru-RU" sz="80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00712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Минутки здоровья с Су-Джок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0" y="1556792"/>
            <a:ext cx="3867894" cy="515719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большого массажного мяча в дидактических играх, играх малой подвижности , в свободной деятельности детей 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9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Вывод. Использование «Су-Джок» терапии при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работе с детьми в ДОУ.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564904"/>
            <a:ext cx="51845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- Джок терапия –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восточной медицины. Недаром говорят, что все гениальное исключительно просто.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нравится массировать пальцы и ладошки, играть с маленьким «шариком – ежиком». Это оказывает благотворное влияние на весь организм, повышает иммунитет, а также способствует развитию мелкой моторики пальцев рук, тем самым, активизируя и развивая речь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1601"/>
            <a:ext cx="2713230" cy="41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igor\Desktop\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2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39604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0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массажёра Су- Джок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 развивающем процессе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состоит в том, что: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речевыми нарушениями характерна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быстрая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 и потеря интереса 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обучению;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массажёра Су- Джок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интерес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помогает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эту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проблему;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нравится массировать пальцы и ладошки, что оказывает благотворное влияние на мелкую моторику пальцев рук, тем самым, способствуя развитию речи.</a:t>
            </a:r>
          </a:p>
          <a:p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6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675467"/>
            <a:ext cx="7416824" cy="34506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детей, формирование у воспитанников ответственности в деле сохранения собственного здоровья (стимуляция высокоактивных точек соответствия всем органам и системам, расположенных на кистях рук и стопах).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использования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Су-Джок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терапии:</a:t>
            </a:r>
            <a:r>
              <a:rPr lang="ru-RU" sz="3600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1941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2132856"/>
            <a:ext cx="7452816" cy="45365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 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оздоровлении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снижению двигательной 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эмоциональной расторможенности.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ормализовать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тонус.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речевые области в коре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головного мозга.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пространственной ориентации.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ru-RU" sz="4900" dirty="0">
                <a:solidFill>
                  <a:srgbClr val="073E87"/>
                </a:solidFill>
                <a:ea typeface="+mn-ea"/>
                <a:cs typeface="+mn-cs"/>
              </a:rPr>
              <a:t/>
            </a:r>
            <a:br>
              <a:rPr lang="ru-RU" sz="4900" dirty="0">
                <a:solidFill>
                  <a:srgbClr val="073E87"/>
                </a:solidFill>
                <a:ea typeface="+mn-ea"/>
                <a:cs typeface="+mn-cs"/>
              </a:rPr>
            </a:b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287723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2335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5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кистях и стопах располагаются системы высокоактивных точек соответствия всем органам и участкам тела. Воздействуя на них, мы можем регулировать функционирование внутренних органов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igor\Desktop\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13218"/>
            <a:ext cx="9164712" cy="43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точек на кистях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массажерами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лечит многие заболевания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оздоравливает 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всех органов, заменяет общий массаж тела, способствует повышению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тонуса, работоспособности и оказывает общее профилактическое действие.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3284983"/>
            <a:ext cx="7408333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igor\Desktop\Новая папка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5608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5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1340768"/>
            <a:ext cx="4032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речь – это результат согласованной деятельности многих областей головного мозга. Анатомически речевая область расположена рядом с двигательной и формируется под влиянием импульсов, поступающих от пальцев рук. Поэтому, массажируя их, ребенок развивает не только пальчиковую моторику, ловкость и координацию движений, но и активизирует словарь, развивает чувство ритма, речь, в целом.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4898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4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922</Words>
  <Application>Microsoft Office PowerPoint</Application>
  <PresentationFormat>Экран (4:3)</PresentationFormat>
  <Paragraphs>109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Candara</vt:lpstr>
      <vt:lpstr>Symbol</vt:lpstr>
      <vt:lpstr>Times New Roman</vt:lpstr>
      <vt:lpstr>Волна</vt:lpstr>
      <vt:lpstr>Использование Су-Джок терапии в речевом развитии детей».</vt:lpstr>
      <vt:lpstr>Презентация PowerPoint</vt:lpstr>
      <vt:lpstr>АКТУАЛЬНОСТЬ</vt:lpstr>
      <vt:lpstr>Цель использования Су-Джок терапии: </vt:lpstr>
      <vt:lpstr>  Задачи: </vt:lpstr>
      <vt:lpstr>Презентация PowerPoint</vt:lpstr>
      <vt:lpstr>На кистях и стопах располагаются системы высокоактивных точек соответствия всем органам и участкам тела. Воздействуя на них, мы можем регулировать функционирование внутренних органов.</vt:lpstr>
      <vt:lpstr>Стимуляция точек на кистях рук массажерами эффективно лечит многие заболевания, оздоравливает  работу всех органов, заменяет общий массаж тела, способствует повышению тонуса, работоспособности и оказывает общее профилактическое действие.</vt:lpstr>
      <vt:lpstr>Презентация PowerPoint</vt:lpstr>
      <vt:lpstr>Презентация PowerPoint</vt:lpstr>
      <vt:lpstr>Инструменты Су-Джок терапии</vt:lpstr>
      <vt:lpstr>Презентация PowerPoint</vt:lpstr>
      <vt:lpstr>  Массаж Су-Джок мячиками </vt:lpstr>
      <vt:lpstr>Презентация PowerPoint</vt:lpstr>
      <vt:lpstr>Массаж Су-Джок валиками</vt:lpstr>
      <vt:lpstr>Массаж Су-Джок колечками </vt:lpstr>
      <vt:lpstr>  Использование Су–Джок колечек для развития памяти и внимания </vt:lpstr>
      <vt:lpstr>Минутки здоровья с Су-Джок</vt:lpstr>
      <vt:lpstr>Вывод. Использование «Су-Джок» терапии при работе с детьми в ДОУ.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123</cp:lastModifiedBy>
  <cp:revision>114</cp:revision>
  <dcterms:created xsi:type="dcterms:W3CDTF">2019-04-09T10:58:40Z</dcterms:created>
  <dcterms:modified xsi:type="dcterms:W3CDTF">2022-04-14T08:48:19Z</dcterms:modified>
</cp:coreProperties>
</file>