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80" r:id="rId3"/>
    <p:sldId id="264" r:id="rId4"/>
    <p:sldId id="265" r:id="rId5"/>
    <p:sldId id="268" r:id="rId6"/>
    <p:sldId id="281" r:id="rId7"/>
    <p:sldId id="269" r:id="rId8"/>
    <p:sldId id="270" r:id="rId9"/>
    <p:sldId id="273" r:id="rId10"/>
    <p:sldId id="271" r:id="rId11"/>
    <p:sldId id="275" r:id="rId12"/>
    <p:sldId id="276" r:id="rId13"/>
    <p:sldId id="277" r:id="rId14"/>
    <p:sldId id="274" r:id="rId15"/>
    <p:sldId id="278" r:id="rId16"/>
    <p:sldId id="279" r:id="rId17"/>
    <p:sldId id="266" r:id="rId18"/>
    <p:sldId id="260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238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628800"/>
            <a:ext cx="61926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</a:t>
            </a: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речи у дошкольников </a:t>
            </a:r>
            <a:endParaRPr lang="ru-RU" sz="3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66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293096"/>
            <a:ext cx="5109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Воспитатель Терентьева Анна Владимировна</a:t>
            </a:r>
            <a:endParaRPr lang="ru-RU" sz="1600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589240"/>
            <a:ext cx="5109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МДОУ 73 г.Ярославль</a:t>
            </a:r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Пальчиковый театр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484784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sz="24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Способствует развитию речи, внимания, памяти;</a:t>
            </a:r>
            <a:endParaRPr lang="ru-RU" sz="2400" dirty="0" smtClean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формирует пространственные представления;</a:t>
            </a:r>
            <a:endParaRPr lang="ru-RU" sz="2400" dirty="0" smtClean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развивает ловкость, точность, выразительность, координацию движений;</a:t>
            </a:r>
            <a:endParaRPr lang="ru-RU" sz="2400" dirty="0" smtClean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 повышает работоспособность, тонус коры головного мозга</a:t>
            </a:r>
            <a:r>
              <a:rPr lang="ru-RU" sz="2400" i="1" dirty="0" smtClean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7" name="Рисунок 6" descr="59983fe6766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268760"/>
            <a:ext cx="3528391" cy="4281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648072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Теневой театр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0768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660066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268761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660066"/>
                </a:solidFill>
              </a:rPr>
              <a:t>Развивают ловкость, умение управлять своими движениями, концентрировать внимание на одном виде деятельности . 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  <a:endParaRPr lang="ru-RU" sz="2400" i="1" dirty="0">
              <a:solidFill>
                <a:srgbClr val="660066"/>
              </a:solidFill>
            </a:endParaRPr>
          </a:p>
        </p:txBody>
      </p:sp>
      <p:pic>
        <p:nvPicPr>
          <p:cNvPr id="10" name="Рисунок 9" descr="IMG_2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528392" cy="4841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Настольный театр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0768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660066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484784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660066"/>
                </a:solidFill>
              </a:rPr>
              <a:t>Помогает учить детей координировать движения рук и глаз;</a:t>
            </a:r>
            <a:endParaRPr lang="ru-RU" sz="2400" dirty="0" smtClean="0">
              <a:solidFill>
                <a:srgbClr val="660066"/>
              </a:solidFill>
            </a:endParaRPr>
          </a:p>
          <a:p>
            <a:r>
              <a:rPr lang="ru-RU" sz="2400" i="1" dirty="0" smtClean="0">
                <a:solidFill>
                  <a:srgbClr val="660066"/>
                </a:solidFill>
              </a:rPr>
              <a:t>Сопровождать движения пальцев речью;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780928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660066"/>
                </a:solidFill>
              </a:rPr>
              <a:t>Побуждает выражать свои эмоции посредством мимики и речи.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8" name="Рисунок 7" descr="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558924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Театр картинок и </a:t>
            </a:r>
            <a:r>
              <a:rPr lang="ru-RU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фланелеграф</a:t>
            </a: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340768"/>
            <a:ext cx="30243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660066"/>
                </a:solidFill>
              </a:rPr>
              <a:t>Содействуют эстетическому воспитанию;</a:t>
            </a:r>
            <a:endParaRPr lang="ru-RU" sz="2000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660066"/>
                </a:solidFill>
              </a:rPr>
              <a:t>Развивают творческие способности;</a:t>
            </a:r>
            <a:endParaRPr lang="ru-RU" sz="2000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660066"/>
                </a:solidFill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  <a:endParaRPr lang="ru-RU" sz="2000" dirty="0" smtClean="0">
              <a:solidFill>
                <a:srgbClr val="660066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detsad-1-149408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714" y="1772816"/>
            <a:ext cx="4114883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4725144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660066"/>
                </a:solidFill>
              </a:rPr>
              <a:t>Персонажи рисуются на тонком картоне (фанере, вырезаются, изображение кладется на картон ,фанера, обводится и вырезается вторая часть. Склеить обе части). Устанавливаются фигурки на пластмассовые пробки, детали из </a:t>
            </a:r>
            <a:r>
              <a:rPr lang="ru-RU" i="1" dirty="0" err="1" smtClean="0">
                <a:solidFill>
                  <a:srgbClr val="660066"/>
                </a:solidFill>
              </a:rPr>
              <a:t>лего</a:t>
            </a:r>
            <a:r>
              <a:rPr lang="ru-RU" i="1" dirty="0" smtClean="0">
                <a:solidFill>
                  <a:srgbClr val="660066"/>
                </a:solidFill>
              </a:rPr>
              <a:t>.</a:t>
            </a:r>
            <a:endParaRPr lang="ru-RU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Театр кукол </a:t>
            </a:r>
            <a:r>
              <a:rPr lang="ru-RU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би-ба-бо</a:t>
            </a: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628800"/>
            <a:ext cx="3024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Посредством куклы, одетой на руку,</a:t>
            </a:r>
            <a:endParaRPr lang="ru-RU" sz="2400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дети говорят о своих переживаниях,</a:t>
            </a:r>
            <a:endParaRPr lang="ru-RU" sz="2400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тревогах и радостях, поскольку полностью отождествляют себя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i="1" dirty="0" smtClean="0">
                <a:solidFill>
                  <a:srgbClr val="660066"/>
                </a:solidFill>
              </a:rPr>
              <a:t>(свою руку) с куклой.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колобок-кукольный-теа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464496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Театр масок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4076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660066"/>
                </a:solidFill>
              </a:rPr>
              <a:t>Способствует развитию психофизических способностей, помогает развивать воображение, творческие способности, мышление, память.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73135821_558fec3f0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96953"/>
            <a:ext cx="4752528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Конусный театр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340769"/>
            <a:ext cx="4392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660066"/>
                </a:solidFill>
              </a:rPr>
              <a:t>Куклы надо вырезать и склеить в виде конусов. Затем прикрепить дополнительные детали, они обычно также выполнены в виде геометрических фигурок - круглая голова, треугольные ушки у животных, прямоугольные усы. При желании украсить одежду кукол небольшими аппликациями или разрисовать. В комплекте к куклам желательно подготовить декорации - забор, дерево, дома, облака.</a:t>
            </a:r>
          </a:p>
          <a:p>
            <a:pPr algn="ctr"/>
            <a:r>
              <a:rPr lang="ru-RU" sz="2000" i="1" dirty="0" smtClean="0">
                <a:solidFill>
                  <a:srgbClr val="660066"/>
                </a:solidFill>
              </a:rPr>
              <a:t>Этот вид театра помогает учить детей координировать движения руку и глаз.</a:t>
            </a:r>
            <a:endParaRPr lang="ru-RU" sz="2000" i="1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konusnyiy-tea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168352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980728"/>
            <a:ext cx="7523992" cy="54006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660066"/>
                </a:solidFill>
              </a:rPr>
              <a:t> Воспитательные возможности театрализованной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деятельности широки. Участвуя в ней, дети знакомятся с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окружающим миром во всем его многообразии через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образы, краски, звуки, а умело поставленные вопросы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заставляют их думать, анализировать, делать выводы и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обобщения. С умственным развитием тесно </a:t>
            </a:r>
            <a:r>
              <a:rPr lang="ru-RU" i="1" dirty="0" smtClean="0">
                <a:solidFill>
                  <a:srgbClr val="660066"/>
                </a:solidFill>
              </a:rPr>
              <a:t>связано и</a:t>
            </a:r>
            <a:endParaRPr lang="ru-RU" i="1" dirty="0" smtClean="0">
              <a:solidFill>
                <a:srgbClr val="660066"/>
              </a:solidFill>
            </a:endParaRP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совершенствование речи. В процессе работы над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выразительностью реплик персонажей, собственных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высказываний незаметно активизируется словарь ребенка,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совершенствуется звуковая культура речи, ее</a:t>
            </a: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ru-RU" i="1" dirty="0" smtClean="0">
                <a:solidFill>
                  <a:srgbClr val="660066"/>
                </a:solidFill>
              </a:rPr>
              <a:t>интонационный строй.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-3348880" y="2492896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Источники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556792"/>
            <a:ext cx="7272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Е.А.Антипова «Театрализованная деятельность в детском саду» Изд. «Сфера» 2009г.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М.Антипова «Занятия по театрализованной деятельности в детском саду» Изд. «Сфера» 2008г.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Л.В.Артемова «Театрализованные игры дошкольников» </a:t>
            </a:r>
            <a:r>
              <a:rPr lang="ru-RU" sz="16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М.:Просвещение</a:t>
            </a: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 1991 г.</a:t>
            </a:r>
            <a:endParaRPr lang="ru-RU" sz="1600" i="1" u="sng" dirty="0" smtClean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Цапкова</a:t>
            </a: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 Ю. А. Развитие речи детей младшего дошкольного возраста в процессе театрализованной деятельности [Текст] // Педагогическое мастерство: материалы </a:t>
            </a:r>
            <a:r>
              <a:rPr lang="ru-RU" sz="16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Междунар</a:t>
            </a: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науч</a:t>
            </a: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конф</a:t>
            </a: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. (г. Москва, апрель 2012 г.). — М.: Буки-Веди, 2012. — С. 145-147.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Зимина И. Театр и театрализованные игры.//Дошкольное воспитание 2005-№1 С.25-27. Крылова Н.М., Детский сад – Дом радости: Программа целостного, комплексного, интегрированного подхода к воспитанию дошкольника как индивидуального/</a:t>
            </a:r>
            <a:r>
              <a:rPr lang="ru-RU" sz="16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Перм.гос.пед.ун</a:t>
            </a: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 – т. – Пермь.2005 </a:t>
            </a:r>
            <a:endParaRPr lang="en-US" sz="1600" i="1" dirty="0" smtClean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https://cyberleninka.ru/article/n/razvitie-rechi-mladshego-doshkolnika-sredstvami-teatralizovannoy-deyatelnosti</a:t>
            </a:r>
            <a:endParaRPr lang="en-US" sz="1600" i="1" dirty="0" smtClean="0">
              <a:solidFill>
                <a:srgbClr val="660066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340768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660066"/>
                </a:solidFill>
              </a:rPr>
              <a:t>Театр – искусство прекрасное. Оно облагораживает, воспитывает человека. Тот, кто любит театр по настоящему, всегда уносит из него запас мудрости и доброты”. </a:t>
            </a:r>
            <a:endParaRPr lang="ru-RU" sz="3200" i="1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546032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660066"/>
                </a:solidFill>
              </a:rPr>
              <a:t>К.С.Станиславский</a:t>
            </a:r>
            <a:endParaRPr lang="ru-RU" sz="28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216024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836712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660066"/>
                </a:solidFill>
              </a:rPr>
              <a:t>С целью развития речи дошкольников используются театрализованные игры, которые позволяют заинтересовать воспитанников, удержать их внимание, раскрепостить, развивать репродуктивное и элементы творческого воображения, элементарно-логическое мышление, память и, главное, формировать внутреннюю мотивацию речевого </a:t>
            </a:r>
            <a:r>
              <a:rPr lang="ru-RU" sz="2800" i="1" dirty="0" smtClean="0">
                <a:solidFill>
                  <a:srgbClr val="660066"/>
                </a:solidFill>
              </a:rPr>
              <a:t>высказывания.</a:t>
            </a:r>
            <a:endParaRPr lang="ru-RU" sz="28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576064"/>
          </a:xfrm>
        </p:spPr>
        <p:txBody>
          <a:bodyPr anchor="ctr"/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Задачи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endParaRPr lang="ru-RU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40768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Развивать связную образную речь, творческую фантазию.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Развивать </a:t>
            </a:r>
            <a:r>
              <a:rPr lang="ru-RU" sz="2400" i="1" dirty="0" smtClean="0">
                <a:solidFill>
                  <a:srgbClr val="660066"/>
                </a:solidFill>
              </a:rPr>
              <a:t>речевое дыхание и правильную артикуляцию, четкую </a:t>
            </a:r>
            <a:r>
              <a:rPr lang="ru-RU" sz="2400" i="1" dirty="0" smtClean="0">
                <a:solidFill>
                  <a:srgbClr val="660066"/>
                </a:solidFill>
              </a:rPr>
              <a:t>дикцию, </a:t>
            </a:r>
            <a:r>
              <a:rPr lang="ru-RU" sz="2400" i="1" dirty="0" smtClean="0">
                <a:solidFill>
                  <a:srgbClr val="660066"/>
                </a:solidFill>
              </a:rPr>
              <a:t>логику </a:t>
            </a:r>
            <a:r>
              <a:rPr lang="ru-RU" sz="2400" i="1" dirty="0" smtClean="0">
                <a:solidFill>
                  <a:srgbClr val="660066"/>
                </a:solidFill>
              </a:rPr>
              <a:t>речи.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Учить </a:t>
            </a:r>
            <a:r>
              <a:rPr lang="ru-RU" sz="2400" i="1" dirty="0" smtClean="0">
                <a:solidFill>
                  <a:srgbClr val="660066"/>
                </a:solidFill>
              </a:rPr>
              <a:t>сочинять небольшие рассказы и сказки, подбирать простейшие </a:t>
            </a:r>
            <a:r>
              <a:rPr lang="ru-RU" sz="2400" i="1" dirty="0" smtClean="0">
                <a:solidFill>
                  <a:srgbClr val="660066"/>
                </a:solidFill>
              </a:rPr>
              <a:t>рифмы.  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Тренировать четкое произношение согласных в конце слова.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Произносить </a:t>
            </a:r>
            <a:r>
              <a:rPr lang="ru-RU" sz="2400" i="1" dirty="0" smtClean="0">
                <a:solidFill>
                  <a:srgbClr val="660066"/>
                </a:solidFill>
              </a:rPr>
              <a:t>скороговорки и </a:t>
            </a:r>
            <a:r>
              <a:rPr lang="ru-RU" sz="2400" i="1" dirty="0" smtClean="0">
                <a:solidFill>
                  <a:srgbClr val="660066"/>
                </a:solidFill>
              </a:rPr>
              <a:t>стихи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Пользоваться </a:t>
            </a:r>
            <a:r>
              <a:rPr lang="ru-RU" sz="2400" i="1" dirty="0" smtClean="0">
                <a:solidFill>
                  <a:srgbClr val="660066"/>
                </a:solidFill>
              </a:rPr>
              <a:t>интонациями, выражающими основные </a:t>
            </a:r>
            <a:r>
              <a:rPr lang="ru-RU" sz="2400" i="1" dirty="0" smtClean="0">
                <a:solidFill>
                  <a:srgbClr val="660066"/>
                </a:solidFill>
              </a:rPr>
              <a:t>чувства</a:t>
            </a:r>
            <a:r>
              <a:rPr lang="ru-RU" sz="2400" i="1" dirty="0" smtClean="0">
                <a:solidFill>
                  <a:srgbClr val="660066"/>
                </a:solidFill>
              </a:rPr>
              <a:t>.</a:t>
            </a:r>
            <a:endParaRPr lang="ru-RU" sz="2400" i="1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660066"/>
                </a:solidFill>
              </a:rPr>
              <a:t>Пополнять и активизировать </a:t>
            </a:r>
            <a:r>
              <a:rPr lang="ru-RU" sz="2400" i="1" dirty="0" smtClean="0">
                <a:solidFill>
                  <a:srgbClr val="660066"/>
                </a:solidFill>
              </a:rPr>
              <a:t>словарный </a:t>
            </a:r>
            <a:r>
              <a:rPr lang="ru-RU" sz="2400" i="1" dirty="0" smtClean="0">
                <a:solidFill>
                  <a:srgbClr val="660066"/>
                </a:solidFill>
              </a:rPr>
              <a:t>запас.</a:t>
            </a:r>
            <a:endParaRPr lang="ru-RU" sz="24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39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005064"/>
            <a:ext cx="7772400" cy="1800199"/>
          </a:xfrm>
        </p:spPr>
        <p:txBody>
          <a:bodyPr/>
          <a:lstStyle/>
          <a:p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Театр-это средство </a:t>
            </a:r>
            <a:r>
              <a:rPr lang="ru-RU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эмоционально-эстетитечского</a:t>
            </a:r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воспитания в детском саду. Позволяет формировать опыт социальных навыков поведения и развития речи.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Благодаря тому, что каждое литературное произведение несет нравственную направленность. И ставит маленького актера перед необходимостью ясно, четко, понятно изъясняться.</a:t>
            </a:r>
          </a:p>
          <a:p>
            <a:endParaRPr lang="ru-RU" sz="2800" dirty="0"/>
          </a:p>
        </p:txBody>
      </p:sp>
      <p:pic>
        <p:nvPicPr>
          <p:cNvPr id="4" name="Рисунок 3" descr="xteatr.jpg.pagespeed.ic.ZQBfSiVQD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869160"/>
            <a:ext cx="2088232" cy="1414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216024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551836"/>
            <a:ext cx="6048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Индивидуальные социально-психологические особенности ребенка.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Особенности его эмоционально-личностного развития.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Индивидуальные интересы, склонности, предпочтения и потребности.</a:t>
            </a:r>
            <a:endParaRPr lang="ru-RU" sz="2800" i="1" dirty="0">
              <a:solidFill>
                <a:srgbClr val="6600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20688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</a:rPr>
              <a:t>При проектировании  предметно-развивающей пространственной </a:t>
            </a:r>
            <a:r>
              <a:rPr lang="ru-RU" sz="2400" b="1" i="1" dirty="0" smtClean="0">
                <a:solidFill>
                  <a:srgbClr val="660066"/>
                </a:solidFill>
              </a:rPr>
              <a:t>среды следует учитывать: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836712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В связи с этим можно акцентировать внимание на следующем:</a:t>
            </a:r>
          </a:p>
          <a:p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-театральная игра должна стать частью занятия;</a:t>
            </a:r>
          </a:p>
          <a:p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-проводить такие занятия нужно систематически;</a:t>
            </a:r>
          </a:p>
          <a:p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-следует развивать у детей мелкую и общую моторику через различные виды театра;</a:t>
            </a:r>
          </a:p>
          <a:p>
            <a:r>
              <a:rPr lang="ru-RU" sz="2800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-театрализованные игры можно использовать и как средство для преодоления </a:t>
            </a:r>
            <a:r>
              <a:rPr lang="ru-RU" sz="2800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речебоязни</a:t>
            </a:r>
            <a:r>
              <a:rPr lang="ru-RU" i="1" dirty="0" smtClean="0">
                <a:latin typeface="+mj-lt"/>
              </a:rPr>
              <a:t>;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5544616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5679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Этап — дать игровые упражнения на выработку мимики, жестов и пантомимики. Например: упражнения на развитие мимики «Съели кислый лимон», «Мы обиделись», «Испугались забияку». Упражнения по обучению жестам: «Покажите высокого мальчика», «Маленького комарика». Упражнения на развитие пантомимики: «Расцвели как цветы», «Полетели как птицы», «Идут пингвины» и т.д..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Этап — заучивание стишков, </a:t>
            </a:r>
            <a:r>
              <a:rPr lang="ru-RU" i="1" dirty="0" err="1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потешек</a:t>
            </a:r>
            <a:r>
              <a:rPr lang="ru-RU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, прибауток. Стараться помочь упражняться в ситуативной речи, активизировать словарь.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Этап — постепенное овладения умением отвечать на вопросы, пояснять, рассказывать без наглядной опоры на предмет или действие.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Этап — разыгрывание с детьми театрализованных игр по знакомым им произведениям</a:t>
            </a:r>
            <a:r>
              <a:rPr lang="ru-RU" i="1" dirty="0" smtClean="0">
                <a:latin typeface="+mj-lt"/>
                <a:cs typeface="Times New Roman" pitchFamily="18" charset="0"/>
              </a:rPr>
              <a:t>.</a:t>
            </a:r>
            <a:endParaRPr lang="ru-RU" i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692696"/>
            <a:ext cx="77724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Этапы театрализованных игр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 anchor="ctr"/>
          <a:lstStyle/>
          <a:p>
            <a:pPr lvl="0"/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Виды театра</a:t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/>
            </a:r>
            <a:b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pic>
        <p:nvPicPr>
          <p:cNvPr id="3" name="Рисунок 2" descr="Kartinki_dlya_detey_pro_teatr_4_10044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3096344" cy="3240360"/>
          </a:xfrm>
          <a:prstGeom prst="rect">
            <a:avLst/>
          </a:prstGeom>
        </p:spPr>
      </p:pic>
      <p:pic>
        <p:nvPicPr>
          <p:cNvPr id="4" name="Рисунок 3" descr="dteat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89040"/>
            <a:ext cx="2992884" cy="2456455"/>
          </a:xfrm>
          <a:prstGeom prst="rect">
            <a:avLst/>
          </a:prstGeom>
        </p:spPr>
      </p:pic>
      <p:pic>
        <p:nvPicPr>
          <p:cNvPr id="5" name="Рисунок 4" descr="_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512" y="1412776"/>
            <a:ext cx="3600400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752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Amelia_DG</vt:lpstr>
      <vt:lpstr>Calibri</vt:lpstr>
      <vt:lpstr>1_Тема Office</vt:lpstr>
      <vt:lpstr>Слайд 1</vt:lpstr>
      <vt:lpstr>     </vt:lpstr>
      <vt:lpstr>    </vt:lpstr>
      <vt:lpstr>Задачи </vt:lpstr>
      <vt:lpstr>Слайд 5</vt:lpstr>
      <vt:lpstr>    </vt:lpstr>
      <vt:lpstr>     </vt:lpstr>
      <vt:lpstr>     </vt:lpstr>
      <vt:lpstr>  Виды театра   </vt:lpstr>
      <vt:lpstr>  Пальчиковый театр   </vt:lpstr>
      <vt:lpstr> Теневой театр    </vt:lpstr>
      <vt:lpstr> Настольный театр  </vt:lpstr>
      <vt:lpstr>  Театр картинок и фланелеграф   </vt:lpstr>
      <vt:lpstr>  Театр кукол би-ба-бо   </vt:lpstr>
      <vt:lpstr>  Театр масок   </vt:lpstr>
      <vt:lpstr>  Конусный театр  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kirillbobchka@gmail.com</cp:lastModifiedBy>
  <cp:revision>94</cp:revision>
  <dcterms:created xsi:type="dcterms:W3CDTF">2014-07-06T18:18:01Z</dcterms:created>
  <dcterms:modified xsi:type="dcterms:W3CDTF">2019-04-06T11:27:05Z</dcterms:modified>
</cp:coreProperties>
</file>